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E96F-4F6A-438F-A3C1-5670975795BF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704A4F7-D310-43E4-AE18-07E01AD767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74991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E96F-4F6A-438F-A3C1-5670975795BF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04A4F7-D310-43E4-AE18-07E01AD767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3795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E96F-4F6A-438F-A3C1-5670975795BF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04A4F7-D310-43E4-AE18-07E01AD7677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993246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E96F-4F6A-438F-A3C1-5670975795BF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04A4F7-D310-43E4-AE18-07E01AD767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69459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E96F-4F6A-438F-A3C1-5670975795BF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04A4F7-D310-43E4-AE18-07E01AD7677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5604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E96F-4F6A-438F-A3C1-5670975795BF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04A4F7-D310-43E4-AE18-07E01AD767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65094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E96F-4F6A-438F-A3C1-5670975795BF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A4F7-D310-43E4-AE18-07E01AD767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03721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E96F-4F6A-438F-A3C1-5670975795BF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A4F7-D310-43E4-AE18-07E01AD767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0995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E96F-4F6A-438F-A3C1-5670975795BF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A4F7-D310-43E4-AE18-07E01AD767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6872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E96F-4F6A-438F-A3C1-5670975795BF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04A4F7-D310-43E4-AE18-07E01AD767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4519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E96F-4F6A-438F-A3C1-5670975795BF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704A4F7-D310-43E4-AE18-07E01AD767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0244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E96F-4F6A-438F-A3C1-5670975795BF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704A4F7-D310-43E4-AE18-07E01AD767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65079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E96F-4F6A-438F-A3C1-5670975795BF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A4F7-D310-43E4-AE18-07E01AD767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0118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E96F-4F6A-438F-A3C1-5670975795BF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A4F7-D310-43E4-AE18-07E01AD767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20146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E96F-4F6A-438F-A3C1-5670975795BF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A4F7-D310-43E4-AE18-07E01AD767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05507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E96F-4F6A-438F-A3C1-5670975795BF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04A4F7-D310-43E4-AE18-07E01AD767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81130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0E96F-4F6A-438F-A3C1-5670975795BF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704A4F7-D310-43E4-AE18-07E01AD767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1431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pt-pt/meetings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zoom.us/j/540801623?pwd=c1FJNFNGY0hMcEhxUnlpMk9MNHFkUT09" TargetMode="External"/><Relationship Id="rId4" Type="http://schemas.openxmlformats.org/officeDocument/2006/relationships/hyperlink" Target="http://www.baixaqui.com.br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F4EF89-6ABB-4FA0-9248-8361D0C65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215" y="365760"/>
            <a:ext cx="5102159" cy="3742006"/>
          </a:xfrm>
        </p:spPr>
        <p:txBody>
          <a:bodyPr anchor="ctr">
            <a:normAutofit/>
          </a:bodyPr>
          <a:lstStyle/>
          <a:p>
            <a:r>
              <a:rPr lang="pt-BR" sz="4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MANUAL DE VIDEOCONFERÊNCIA DA CONDSEF/FENADSEF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F11EEB3-792F-4D11-811F-6CDC680D5D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01465" y="804334"/>
            <a:ext cx="3587261" cy="5249332"/>
          </a:xfrm>
        </p:spPr>
        <p:txBody>
          <a:bodyPr anchor="ctr">
            <a:normAutofit/>
          </a:bodyPr>
          <a:lstStyle/>
          <a:p>
            <a:r>
              <a:rPr lang="pt-BR" b="1" dirty="0">
                <a:solidFill>
                  <a:schemeClr val="tx1"/>
                </a:solidFill>
              </a:rPr>
              <a:t>Dicas técnicas para uma videoconferência de sucesso</a:t>
            </a:r>
          </a:p>
        </p:txBody>
      </p:sp>
    </p:spTree>
    <p:extLst>
      <p:ext uri="{BB962C8B-B14F-4D97-AF65-F5344CB8AC3E}">
        <p14:creationId xmlns:p14="http://schemas.microsoft.com/office/powerpoint/2010/main" xmlns="" val="3804429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CD625EAB-A33C-4517-9ABF-4D75271A9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4" y="3101093"/>
            <a:ext cx="3826411" cy="711252"/>
          </a:xfrm>
        </p:spPr>
        <p:txBody>
          <a:bodyPr>
            <a:normAutofit fontScale="90000"/>
          </a:bodyPr>
          <a:lstStyle/>
          <a:p>
            <a:r>
              <a:rPr lang="pt-BR" sz="3200" b="1" dirty="0">
                <a:solidFill>
                  <a:schemeClr val="bg1"/>
                </a:solidFill>
              </a:rPr>
              <a:t> </a:t>
            </a:r>
            <a:r>
              <a:rPr lang="pt-BR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ANTES DE COMEÇAR</a:t>
            </a:r>
            <a:r>
              <a:rPr lang="pt-B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t-B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Espaço Reservado para Conteúdo 6">
            <a:extLst>
              <a:ext uri="{FF2B5EF4-FFF2-40B4-BE49-F238E27FC236}">
                <a16:creationId xmlns:a16="http://schemas.microsoft.com/office/drawing/2014/main" xmlns="" id="{FA04B275-0322-419E-87A3-29E796427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0601" y="0"/>
            <a:ext cx="7652241" cy="7067550"/>
          </a:xfrm>
          <a:blipFill>
            <a:blip r:embed="rId2"/>
            <a:tile tx="0" ty="0" sx="100000" sy="100000" flip="none" algn="tl"/>
          </a:blipFill>
        </p:spPr>
        <p:txBody>
          <a:bodyPr anchor="ctr">
            <a:normAutofit fontScale="92500" lnSpcReduction="10000"/>
          </a:bodyPr>
          <a:lstStyle/>
          <a:p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01 – Teste a câmera e o microfone 15 minutos antes do início previsto</a:t>
            </a:r>
          </a:p>
          <a:p>
            <a:pPr lvl="0"/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Posicione a câmera de preferência na altura de seus olhos e evite ficar com o rosto colado no computador/smartphone</a:t>
            </a:r>
          </a:p>
          <a:p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02 – Verifique a iluminação para que sua imagem não fique com sombras</a:t>
            </a:r>
          </a:p>
          <a:p>
            <a:pPr lvl="0"/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Evite luzes e janelas atrás de você</a:t>
            </a:r>
          </a:p>
          <a:p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03 – Escolha local com pouco ou nenhum barulho</a:t>
            </a:r>
          </a:p>
          <a:p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04 – Organize seu cenário de fundo</a:t>
            </a:r>
          </a:p>
          <a:p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05 – Atenção ao visual</a:t>
            </a:r>
          </a:p>
          <a:p>
            <a:pPr lvl="0"/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Antes de ligar a câmera verifique sua aparência e trajes. Lembre-se que você está participando de atividade formal de sua organização. Isto revela-se importante se a videoconferência for gravada – o que acontece na maioria das vezes.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64246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4FE6A8-AD22-4143-B6F8-2BFC47009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986" y="3087025"/>
            <a:ext cx="3666916" cy="950403"/>
          </a:xfrm>
        </p:spPr>
        <p:txBody>
          <a:bodyPr>
            <a:normAutofit/>
          </a:bodyPr>
          <a:lstStyle/>
          <a:p>
            <a:r>
              <a:rPr lang="pt-BR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ACESSAR A SALA DE VIDEOCONFERÊNCIA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5E48245-7802-47E2-8DFE-3DFC3D855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0" y="133349"/>
            <a:ext cx="7835642" cy="6576939"/>
          </a:xfrm>
        </p:spPr>
        <p:txBody>
          <a:bodyPr anchor="ctr">
            <a:normAutofit fontScale="32500" lnSpcReduction="20000"/>
          </a:bodyPr>
          <a:lstStyle/>
          <a:p>
            <a:pPr>
              <a:lnSpc>
                <a:spcPct val="90000"/>
              </a:lnSpc>
            </a:pPr>
            <a:r>
              <a:rPr lang="pt-BR" sz="5500" b="1" dirty="0"/>
              <a:t>01 – A plataforma utilizada é a ZOOM e pode ser acessada pelo PC ou por dispositivos móveis</a:t>
            </a:r>
          </a:p>
          <a:p>
            <a:pPr lvl="0">
              <a:lnSpc>
                <a:spcPct val="90000"/>
              </a:lnSpc>
            </a:pPr>
            <a:r>
              <a:rPr lang="pt-BR" sz="5500" b="1" dirty="0"/>
              <a:t>Você precisará instalar o aplicativo no seu aparelho. Utilize um dos endereços abaixo:</a:t>
            </a:r>
          </a:p>
          <a:p>
            <a:pPr lvl="0">
              <a:lnSpc>
                <a:spcPct val="90000"/>
              </a:lnSpc>
            </a:pPr>
            <a:r>
              <a:rPr lang="pt-BR" sz="5500" b="1" dirty="0">
                <a:hlinkClick r:id="rId3"/>
              </a:rPr>
              <a:t>https://zoom.us/pt-pt</a:t>
            </a:r>
            <a:r>
              <a:rPr lang="pt-BR" sz="5500" b="1" dirty="0"/>
              <a:t> </a:t>
            </a:r>
          </a:p>
          <a:p>
            <a:pPr lvl="0">
              <a:lnSpc>
                <a:spcPct val="90000"/>
              </a:lnSpc>
            </a:pPr>
            <a:r>
              <a:rPr lang="pt-BR" sz="5500" b="1" dirty="0">
                <a:hlinkClick r:id="rId4"/>
              </a:rPr>
              <a:t>www.baixaqui.com.br</a:t>
            </a:r>
            <a:endParaRPr lang="pt-BR" sz="5500" b="1" dirty="0"/>
          </a:p>
          <a:p>
            <a:pPr lvl="0">
              <a:lnSpc>
                <a:spcPct val="90000"/>
              </a:lnSpc>
            </a:pPr>
            <a:r>
              <a:rPr lang="pt-BR" sz="5500" b="1" u="sng" dirty="0">
                <a:solidFill>
                  <a:srgbClr val="FF0000"/>
                </a:solidFill>
              </a:rPr>
              <a:t>www.superdownloads.com.br</a:t>
            </a:r>
          </a:p>
          <a:p>
            <a:pPr>
              <a:lnSpc>
                <a:spcPct val="90000"/>
              </a:lnSpc>
            </a:pPr>
            <a:r>
              <a:rPr lang="pt-BR" sz="5500" b="1" dirty="0"/>
              <a:t>02 – Você receberá, via e-mail/whatsapp, convite conforme exemplo abaixo:</a:t>
            </a:r>
          </a:p>
          <a:p>
            <a:pPr>
              <a:lnSpc>
                <a:spcPct val="90000"/>
              </a:lnSpc>
            </a:pPr>
            <a:r>
              <a:rPr lang="pt-BR" sz="5500" b="1" dirty="0"/>
              <a:t>Confederação dos Trabalhadores no Serviço Público Federal está convidando você para uma reunião Zoom agendada.</a:t>
            </a:r>
          </a:p>
          <a:p>
            <a:pPr>
              <a:lnSpc>
                <a:spcPct val="90000"/>
              </a:lnSpc>
            </a:pPr>
            <a:r>
              <a:rPr lang="pt-BR" sz="5500" b="1" dirty="0"/>
              <a:t>Tópico: REUNIÃO CDE</a:t>
            </a:r>
            <a:br>
              <a:rPr lang="pt-BR" sz="5500" b="1" dirty="0"/>
            </a:br>
            <a:r>
              <a:rPr lang="pt-BR" sz="5500" b="1" dirty="0"/>
              <a:t>Hora: 8 </a:t>
            </a:r>
            <a:r>
              <a:rPr lang="pt-BR" sz="5500" b="1" dirty="0" err="1"/>
              <a:t>abr</a:t>
            </a:r>
            <a:r>
              <a:rPr lang="pt-BR" sz="5500" b="1" dirty="0"/>
              <a:t> 2020 02:00 PM São Paulo</a:t>
            </a:r>
          </a:p>
          <a:p>
            <a:pPr>
              <a:lnSpc>
                <a:spcPct val="90000"/>
              </a:lnSpc>
            </a:pPr>
            <a:r>
              <a:rPr lang="pt-BR" sz="5500" b="1" dirty="0"/>
              <a:t>Entrar na reunião Zoom</a:t>
            </a:r>
            <a:br>
              <a:rPr lang="pt-BR" sz="5500" b="1" dirty="0"/>
            </a:br>
            <a:r>
              <a:rPr lang="pt-BR" sz="5500" b="1" u="sng" dirty="0">
                <a:hlinkClick r:id="rId5"/>
              </a:rPr>
              <a:t>https://zoom.us/j/540801623?pwd=c1FJNFNGY0hMcEhxUnlpMk9MNHFkUT09</a:t>
            </a:r>
            <a:endParaRPr lang="pt-BR" sz="5500" b="1" dirty="0"/>
          </a:p>
          <a:p>
            <a:pPr>
              <a:lnSpc>
                <a:spcPct val="90000"/>
              </a:lnSpc>
            </a:pPr>
            <a:r>
              <a:rPr lang="pt-BR" sz="5500" b="1" dirty="0"/>
              <a:t>ID da reunião: 540 801 623</a:t>
            </a:r>
            <a:br>
              <a:rPr lang="pt-BR" sz="5500" b="1" dirty="0"/>
            </a:br>
            <a:r>
              <a:rPr lang="pt-BR" sz="5500" b="1" dirty="0"/>
              <a:t>Senha: 597627</a:t>
            </a:r>
          </a:p>
          <a:p>
            <a:pPr>
              <a:lnSpc>
                <a:spcPct val="90000"/>
              </a:lnSpc>
            </a:pPr>
            <a:r>
              <a:rPr lang="pt-BR" sz="5500" b="1" dirty="0"/>
              <a:t>03 – Clique no link e você será redirecionado (a) para a sala de conferência</a:t>
            </a:r>
          </a:p>
          <a:p>
            <a:pPr>
              <a:lnSpc>
                <a:spcPct val="90000"/>
              </a:lnSpc>
            </a:pPr>
            <a:r>
              <a:rPr lang="pt-BR" sz="5500" b="1" dirty="0"/>
              <a:t>04 – Por medida de segurança, em algumas videoconferências será necessária a utilização da senha fornecida no convite</a:t>
            </a:r>
          </a:p>
          <a:p>
            <a:pPr>
              <a:lnSpc>
                <a:spcPct val="90000"/>
              </a:lnSpc>
            </a:pPr>
            <a:endParaRPr lang="pt-BR" sz="1300" dirty="0"/>
          </a:p>
        </p:txBody>
      </p:sp>
    </p:spTree>
    <p:extLst>
      <p:ext uri="{BB962C8B-B14F-4D97-AF65-F5344CB8AC3E}">
        <p14:creationId xmlns:p14="http://schemas.microsoft.com/office/powerpoint/2010/main" xmlns="" val="1422805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32A0902-3550-4E3C-B3D5-B581B4367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097" y="2222696"/>
            <a:ext cx="3615398" cy="703384"/>
          </a:xfrm>
        </p:spPr>
        <p:txBody>
          <a:bodyPr>
            <a:normAutofit/>
          </a:bodyPr>
          <a:lstStyle/>
          <a:p>
            <a:r>
              <a:rPr lang="pt-BR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DURANTE A VIDEOCONFERÊNCIA</a:t>
            </a:r>
            <a:endParaRPr lang="pt-BR" sz="2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A52B437-924E-4E67-8973-EC8966189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591" y="152400"/>
            <a:ext cx="7818662" cy="6705600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1600" b="1">
                <a:latin typeface="Calibri" panose="020F0502020204030204" pitchFamily="34" charset="0"/>
                <a:cs typeface="Calibri" panose="020F0502020204030204" pitchFamily="34" charset="0"/>
              </a:rPr>
              <a:t>01 – MICROFONE – Mantenha-o desativado até o momento de sua intervenção, isso melhora o áudio e evita ruídos de fundo</a:t>
            </a:r>
          </a:p>
          <a:p>
            <a:pPr lvl="0">
              <a:lnSpc>
                <a:spcPct val="90000"/>
              </a:lnSpc>
            </a:pPr>
            <a:r>
              <a:rPr lang="pt-BR" sz="1600" b="1">
                <a:latin typeface="Calibri" panose="020F0502020204030204" pitchFamily="34" charset="0"/>
                <a:cs typeface="Calibri" panose="020F0502020204030204" pitchFamily="34" charset="0"/>
              </a:rPr>
              <a:t>Para desativá-lo clique no ícone microfone no canto inferior esquerdo da barra de tarefas, aparecerá uma barra vertical indicando que está fora de uso</a:t>
            </a:r>
          </a:p>
          <a:p>
            <a:pPr lvl="0">
              <a:lnSpc>
                <a:spcPct val="90000"/>
              </a:lnSpc>
            </a:pPr>
            <a:r>
              <a:rPr lang="pt-BR" sz="1600" b="1">
                <a:latin typeface="Calibri" panose="020F0502020204030204" pitchFamily="34" charset="0"/>
                <a:cs typeface="Calibri" panose="020F0502020204030204" pitchFamily="34" charset="0"/>
              </a:rPr>
              <a:t>Em algumas ocasiões o Controlador da videoconferência se encarregará dessa providência</a:t>
            </a:r>
          </a:p>
          <a:p>
            <a:pPr>
              <a:lnSpc>
                <a:spcPct val="90000"/>
              </a:lnSpc>
            </a:pPr>
            <a:r>
              <a:rPr lang="pt-BR" sz="1600" b="1">
                <a:latin typeface="Calibri" panose="020F0502020204030204" pitchFamily="34" charset="0"/>
                <a:cs typeface="Calibri" panose="020F0502020204030204" pitchFamily="34" charset="0"/>
              </a:rPr>
              <a:t>02 – NATURALIDADE – Se expresse olhando para a câmera como se estivesse dialogando com alguém a sua frente. Não é necessário falar alto ou gesticular exageradamente</a:t>
            </a:r>
          </a:p>
          <a:p>
            <a:pPr>
              <a:lnSpc>
                <a:spcPct val="90000"/>
              </a:lnSpc>
            </a:pPr>
            <a:r>
              <a:rPr lang="pt-BR" sz="1600" b="1">
                <a:latin typeface="Calibri" panose="020F0502020204030204" pitchFamily="34" charset="0"/>
                <a:cs typeface="Calibri" panose="020F0502020204030204" pitchFamily="34" charset="0"/>
              </a:rPr>
              <a:t>03 – OBJETIVIDADE – Seja objetivo (a) ao falar, evite repetições a fim de não prolongar demasiadamente a videoconferência</a:t>
            </a:r>
          </a:p>
          <a:p>
            <a:pPr>
              <a:lnSpc>
                <a:spcPct val="90000"/>
              </a:lnSpc>
            </a:pPr>
            <a:r>
              <a:rPr lang="pt-BR" sz="1600" b="1">
                <a:latin typeface="Calibri" panose="020F0502020204030204" pitchFamily="34" charset="0"/>
                <a:cs typeface="Calibri" panose="020F0502020204030204" pitchFamily="34" charset="0"/>
              </a:rPr>
              <a:t>04 – INTERVENÇÃO – Inscreva-se para falar e evite interromper a quem estiver falando</a:t>
            </a:r>
          </a:p>
          <a:p>
            <a:pPr lvl="0">
              <a:lnSpc>
                <a:spcPct val="90000"/>
              </a:lnSpc>
            </a:pPr>
            <a:r>
              <a:rPr lang="pt-BR" sz="1600" b="1">
                <a:latin typeface="Calibri" panose="020F0502020204030204" pitchFamily="34" charset="0"/>
                <a:cs typeface="Calibri" panose="020F0502020204030204" pitchFamily="34" charset="0"/>
              </a:rPr>
              <a:t>Levante a mão para que o (a) Controlador (a) o (a) veja ou utilize o botão ‘Reactions’ – primeiro no canto inferior direito da barra de tarefas – e clique sobre a mão espalmada</a:t>
            </a:r>
          </a:p>
          <a:p>
            <a:pPr lvl="0">
              <a:lnSpc>
                <a:spcPct val="90000"/>
              </a:lnSpc>
            </a:pPr>
            <a:r>
              <a:rPr lang="pt-BR" sz="1600" b="1">
                <a:latin typeface="Calibri" panose="020F0502020204030204" pitchFamily="34" charset="0"/>
                <a:cs typeface="Calibri" panose="020F0502020204030204" pitchFamily="34" charset="0"/>
              </a:rPr>
              <a:t>O Zoom conta com o recurso ‘Chat’ – terceiro botão no canto inferior direito da barra de tarefas – em que você poderá dialogar com todos (as) participantes ou com algum (a) em particular</a:t>
            </a:r>
          </a:p>
          <a:p>
            <a:pPr>
              <a:lnSpc>
                <a:spcPct val="90000"/>
              </a:lnSpc>
            </a:pPr>
            <a:r>
              <a:rPr lang="pt-BR" sz="1600" b="1">
                <a:latin typeface="Calibri" panose="020F0502020204030204" pitchFamily="34" charset="0"/>
                <a:cs typeface="Calibri" panose="020F0502020204030204" pitchFamily="34" charset="0"/>
              </a:rPr>
              <a:t>05 – FOCO - Concentre-se na videoconferência. Evite conversas paralelas e/ou ausentar-se da mesma</a:t>
            </a:r>
          </a:p>
          <a:p>
            <a:pPr>
              <a:lnSpc>
                <a:spcPct val="90000"/>
              </a:lnSpc>
            </a:pPr>
            <a:r>
              <a:rPr lang="pt-BR" sz="1600" b="1">
                <a:latin typeface="Calibri" panose="020F0502020204030204" pitchFamily="34" charset="0"/>
                <a:cs typeface="Calibri" panose="020F0502020204030204" pitchFamily="34" charset="0"/>
              </a:rPr>
              <a:t>06 – DELAY (Retardo/Atraso) – Em geral há um pequeno atraso – cerca de 03 segundos – na transmissão e recepção do sinal. Com o tempo e paciência você se acostumará a  isso</a:t>
            </a:r>
          </a:p>
          <a:p>
            <a:pPr>
              <a:lnSpc>
                <a:spcPct val="90000"/>
              </a:lnSpc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5503918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</TotalTime>
  <Words>465</Words>
  <Application>Microsoft Office PowerPoint</Application>
  <PresentationFormat>Personalizar</PresentationFormat>
  <Paragraphs>35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Cacho</vt:lpstr>
      <vt:lpstr>MANUAL DE VIDEOCONFERÊNCIA DA CONDSEF/FENADSEF</vt:lpstr>
      <vt:lpstr> ANTES DE COMEÇAR </vt:lpstr>
      <vt:lpstr>PARA ACESSAR A SALA DE VIDEOCONFERÊNCIA</vt:lpstr>
      <vt:lpstr>DURANTE A VIDEOCONFERÊNCIA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MANUAL DE VIDEOCONFERÊNCIA DA CONDSEF/FENADSEF</dc:title>
  <dc:creator>Edvaldo Pitanga</dc:creator>
  <cp:lastModifiedBy>Fatima</cp:lastModifiedBy>
  <cp:revision>3</cp:revision>
  <dcterms:created xsi:type="dcterms:W3CDTF">2020-04-11T14:18:59Z</dcterms:created>
  <dcterms:modified xsi:type="dcterms:W3CDTF">2020-04-13T14:36:42Z</dcterms:modified>
</cp:coreProperties>
</file>